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18"/>
    <p:sldId id="273" r:id="rId19"/>
    <p:sldId id="272" r:id="rId20"/>
  </p:sldIdLst>
  <p:sldSz cx="12192000" cy="6858000"/>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3" d="100"/>
          <a:sy n="123" d="100"/>
        </p:scale>
        <p:origin x="-102"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236B12E9-727F-48B1-A5FE-D03B76DC1B9A}"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F512C5D-62C4-4BC7-9938-613FA71C24A7}" type="slidenum">
              <a:rPr lang="ja-JP" altLang="en-US"/>
              <a:pPr>
                <a:defRPr/>
              </a:pPr>
              <a:t>&lt;#&gt;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4B3D19F0-BDAC-4FB6-8134-DBB04EECC202}"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5199EE7C-02EA-46C1-91C3-BFA7EE5E281D}" type="slidenum">
              <a:rPr lang="ja-JP" altLang="en-US"/>
              <a:pPr>
                <a:defRPr/>
              </a:pPr>
              <a:t>&lt;#&gt;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94C50F29-F40D-4A25-B256-563A853EDBD1}"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62945A55-6787-48BE-BC34-7ADA56B959E9}" type="slidenum">
              <a:rPr lang="ja-JP" altLang="en-US"/>
              <a:pPr>
                <a:defRPr/>
              </a:pPr>
              <a:t>&lt;#&gt;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75B666E7-AC19-4A62-B343-D56FBAF38399}" type="datetimeFigureOut">
              <a:rPr lang="ja-JP" altLang="en-US"/>
              <a:pPr>
                <a:defRPr/>
              </a:pPr>
              <a:t>2020/10/7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D1FB6AFF-F585-48AD-A480-1D43D4E5FEFE}" type="slidenum">
              <a:rPr lang="ja-JP" altLang="en-US"/>
              <a:pPr>
                <a:defRPr/>
              </a:pPr>
              <a:t>&lt;#&gt;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89FAA63F-259D-4E5C-A54C-8FCE80888D26}" type="datetimeFigureOut">
              <a:rPr lang="ja-JP" altLang="en-US"/>
              <a:pPr>
                <a:defRPr/>
              </a:pPr>
              <a:t>2020/10/7</a:t>
            </a:fld>
            <a:endParaRPr lang="ja-JP" altLang="en-US"/>
          </a:p>
        </p:txBody>
      </p:sp>
      <p:sp>
        <p:nvSpPr>
          <p:cNvPr id="8" name="Footer Placeholder 4"/>
          <p:cNvSpPr>
            <a:spLocks noGrp="1"/>
          </p:cNvSpPr>
          <p:nvPr>
            <p:ph type="ftr" sz="quarter" idx="11"/>
          </p:nvPr>
        </p:nvSpPr>
        <p:spPr/>
        <p:txBody>
          <a:bodyPr/>
          <a:lstStyle>
            <a:lvl1pPr>
              <a:defRPr/>
            </a:lvl1pPr>
          </a:lstStyle>
          <a:p>
            <a:pPr>
              <a:defRPr/>
            </a:pPr>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8987935C-D0A7-47C5-8141-73E8C8506AF0}" type="slidenum">
              <a:rPr lang="ja-JP" altLang="en-US"/>
              <a:pPr>
                <a:defRPr/>
              </a:pPr>
              <a:t>&lt;#&gt;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2507E8A9-E7CE-40E0-9CAE-A93B59986615}" type="datetimeFigureOut">
              <a:rPr lang="ja-JP" altLang="en-US"/>
              <a:pPr>
                <a:defRPr/>
              </a:pPr>
              <a:t>2020/10/7</a:t>
            </a:fld>
            <a:endParaRPr lang="ja-JP" altLang="en-US"/>
          </a:p>
        </p:txBody>
      </p:sp>
      <p:sp>
        <p:nvSpPr>
          <p:cNvPr id="4" name="Footer Placeholder 4"/>
          <p:cNvSpPr>
            <a:spLocks noGrp="1"/>
          </p:cNvSpPr>
          <p:nvPr>
            <p:ph type="ftr" sz="quarter" idx="11"/>
          </p:nvPr>
        </p:nvSpPr>
        <p:spPr/>
        <p:txBody>
          <a:bodyPr/>
          <a:lstStyle>
            <a:lvl1pPr>
              <a:defRPr/>
            </a:lvl1pPr>
          </a:lstStyle>
          <a:p>
            <a:pPr>
              <a:defRPr/>
            </a:pPr>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6CE09AA9-2A5D-4B79-BE66-3278A195BC27}" type="slidenum">
              <a:rPr lang="ja-JP" altLang="en-US"/>
              <a:pPr>
                <a:defRPr/>
              </a:pPr>
              <a:t>&lt;#&gt;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A58186-4611-4A42-A7A8-330C8C94EC27}" type="datetimeFigureOut">
              <a:rPr lang="ja-JP" altLang="en-US"/>
              <a:pPr>
                <a:defRPr/>
              </a:pPr>
              <a:t>2020/10/7</a:t>
            </a:fld>
            <a:endParaRPr lang="ja-JP" altLang="en-US"/>
          </a:p>
        </p:txBody>
      </p:sp>
      <p:sp>
        <p:nvSpPr>
          <p:cNvPr id="3" name="Footer Placeholder 4"/>
          <p:cNvSpPr>
            <a:spLocks noGrp="1"/>
          </p:cNvSpPr>
          <p:nvPr>
            <p:ph type="ftr" sz="quarter" idx="11"/>
          </p:nvPr>
        </p:nvSpPr>
        <p:spPr/>
        <p:txBody>
          <a:bodyPr/>
          <a:lstStyle>
            <a:lvl1pPr>
              <a:defRPr/>
            </a:lvl1pPr>
          </a:lstStyle>
          <a:p>
            <a:pPr>
              <a:defRPr/>
            </a:pPr>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C7432770-75EF-4429-95FF-9896ECFF9635}" type="slidenum">
              <a:rPr lang="ja-JP" altLang="en-US"/>
              <a:pPr>
                <a:defRPr/>
              </a:pPr>
              <a:t>&lt;#&gt;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8E61E984-5B41-4652-9208-2A5DC89A1BE1}" type="datetimeFigureOut">
              <a:rPr lang="ja-JP" altLang="en-US"/>
              <a:pPr>
                <a:defRPr/>
              </a:pPr>
              <a:t>2020/10/7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88CBAC44-FFDB-478F-9BAC-D1E0F5A2B7EB}" type="slidenum">
              <a:rPr lang="ja-JP" altLang="en-US"/>
              <a:pPr>
                <a:defRPr/>
              </a:pPr>
              <a:t>&lt;#&gt;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smtClean="0"/>
              <a:t>図を追加</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E130F5BA-14BF-4D8D-A0D2-ED37DC3A465A}" type="datetimeFigureOut">
              <a:rPr lang="ja-JP" altLang="en-US"/>
              <a:pPr>
                <a:defRPr/>
              </a:pPr>
              <a:t>2020/10/7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F00A7526-ABD9-49E4-AFE9-CA1470D91307}" type="slidenum">
              <a:rPr lang="ja-JP" altLang="en-US"/>
              <a:pPr>
                <a:defRPr/>
              </a:pPr>
              <a:t>&lt;#&gt;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smtClean="0"/>
              <a:t>図を追加</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DF805D7D-1EAA-41D9-B9DD-1374D1306BFF}" type="datetimeFigureOut">
              <a:rPr lang="ja-JP" altLang="en-US"/>
              <a:pPr>
                <a:defRPr/>
              </a:pPr>
              <a:t>2020/10/7</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4971E41B-40FD-4100-881E-487E85C75DBF}" type="slidenum">
              <a:rPr lang="ja-JP" altLang="en-US"/>
              <a:pPr>
                <a:defRPr/>
              </a:pPr>
              <a:t>&lt;#&gt;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ja-JP" altLang="en-US" smtClean="0"/>
              <a:t>マスター タイトルの書式設定</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8EE08F74-EA0B-4050-82CB-D9DBAAFDC4D6}"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07320269-EACC-428B-A8F3-7A1177244B02}" type="slidenum">
              <a:rPr lang="ja-JP" altLang="en-US"/>
              <a:pPr>
                <a:defRPr/>
              </a:pPr>
              <a:t>&lt;#&gt;</a:t>
            </a:fld>
            <a:endParaRPr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5" name="TextBox 11"/>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fontAlgn="auto">
              <a:spcBef>
                <a:spcPts val="0"/>
              </a:spcBef>
              <a:spcAft>
                <a:spcPts val="0"/>
              </a:spcAft>
              <a:defRPr/>
            </a:pPr>
            <a:r>
              <a:rPr lang="en-US" dirty="0"/>
              <a:t>“</a:t>
            </a:r>
          </a:p>
        </p:txBody>
      </p:sp>
      <p:sp>
        <p:nvSpPr>
          <p:cNvPr id="6" name="TextBox 14"/>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fontAlgn="auto">
              <a:spcBef>
                <a:spcPts val="0"/>
              </a:spcBef>
              <a:spcAft>
                <a:spcPts val="0"/>
              </a:spcAft>
              <a:defRPr/>
            </a:pPr>
            <a:r>
              <a:rPr lang="en-US" dirty="0"/>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ja-JP" altLang="en-US" smtClean="0"/>
              <a:t>マスター タイトルの書式設定</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7" name="Date Placeholder 3"/>
          <p:cNvSpPr>
            <a:spLocks noGrp="1"/>
          </p:cNvSpPr>
          <p:nvPr>
            <p:ph type="dt" sz="half" idx="15"/>
          </p:nvPr>
        </p:nvSpPr>
        <p:spPr/>
        <p:txBody>
          <a:bodyPr/>
          <a:lstStyle>
            <a:lvl1pPr>
              <a:defRPr/>
            </a:lvl1pPr>
          </a:lstStyle>
          <a:p>
            <a:pPr>
              <a:defRPr/>
            </a:pPr>
            <a:fld id="{A08790D0-8476-444E-8D34-87BACFBC4027}" type="datetimeFigureOut">
              <a:rPr lang="ja-JP" altLang="en-US"/>
              <a:pPr>
                <a:defRPr/>
              </a:pPr>
              <a:t>2020/10/7</a:t>
            </a:fld>
            <a:endParaRPr lang="ja-JP" altLang="en-US"/>
          </a:p>
        </p:txBody>
      </p:sp>
      <p:sp>
        <p:nvSpPr>
          <p:cNvPr id="8" name="Footer Placeholder 4"/>
          <p:cNvSpPr>
            <a:spLocks noGrp="1"/>
          </p:cNvSpPr>
          <p:nvPr>
            <p:ph type="ftr" sz="quarter" idx="16"/>
          </p:nvPr>
        </p:nvSpPr>
        <p:spPr/>
        <p:txBody>
          <a:bodyPr/>
          <a:lstStyle>
            <a:lvl1pPr>
              <a:defRPr/>
            </a:lvl1pPr>
          </a:lstStyle>
          <a:p>
            <a:pPr>
              <a:defRPr/>
            </a:pPr>
            <a:endParaRPr lang="ja-JP" altLang="en-US"/>
          </a:p>
        </p:txBody>
      </p:sp>
      <p:sp>
        <p:nvSpPr>
          <p:cNvPr id="9" name="Slide Number Placeholder 5"/>
          <p:cNvSpPr>
            <a:spLocks noGrp="1"/>
          </p:cNvSpPr>
          <p:nvPr>
            <p:ph type="sldNum" sz="quarter" idx="17"/>
          </p:nvPr>
        </p:nvSpPr>
        <p:spPr/>
        <p:txBody>
          <a:bodyPr/>
          <a:lstStyle>
            <a:lvl1pPr>
              <a:defRPr/>
            </a:lvl1pPr>
          </a:lstStyle>
          <a:p>
            <a:pPr>
              <a:defRPr/>
            </a:pPr>
            <a:fld id="{EF713337-D31C-4CD6-A67E-2615EE7C9D95}" type="slidenum">
              <a:rPr lang="ja-JP" altLang="en-US"/>
              <a:pPr>
                <a:defRPr/>
              </a:pPr>
              <a:t>&lt;#&gt;</a:t>
            </a:fld>
            <a:endParaRPr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DACC0768-5A4B-425D-B0FF-4F47EC5C9697}"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E61115F4-1F13-4584-BD5B-C17044D95E32}" type="slidenum">
              <a:rPr lang="ja-JP" altLang="en-US"/>
              <a:pPr>
                <a:defRPr/>
              </a:pPr>
              <a:t>&lt;#&gt;</a:t>
            </a:fld>
            <a:endParaRPr lang="ja-JP"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cxnSp>
        <p:nvCxnSpPr>
          <p:cNvPr id="9" name="Straight Connector 16"/>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1" name="Date Placeholder 3"/>
          <p:cNvSpPr>
            <a:spLocks noGrp="1"/>
          </p:cNvSpPr>
          <p:nvPr>
            <p:ph type="dt" sz="half" idx="18"/>
          </p:nvPr>
        </p:nvSpPr>
        <p:spPr/>
        <p:txBody>
          <a:bodyPr/>
          <a:lstStyle>
            <a:lvl1pPr>
              <a:defRPr/>
            </a:lvl1pPr>
          </a:lstStyle>
          <a:p>
            <a:pPr>
              <a:defRPr/>
            </a:pPr>
            <a:fld id="{77A1BD3F-1A45-4E90-A75E-A6A35365C4D7}" type="datetimeFigureOut">
              <a:rPr lang="ja-JP" altLang="en-US"/>
              <a:pPr>
                <a:defRPr/>
              </a:pPr>
              <a:t>2020/10/7</a:t>
            </a:fld>
            <a:endParaRPr lang="ja-JP" altLang="en-US"/>
          </a:p>
        </p:txBody>
      </p:sp>
      <p:sp>
        <p:nvSpPr>
          <p:cNvPr id="12" name="Footer Placeholder 4"/>
          <p:cNvSpPr>
            <a:spLocks noGrp="1"/>
          </p:cNvSpPr>
          <p:nvPr>
            <p:ph type="ftr" sz="quarter" idx="19"/>
          </p:nvPr>
        </p:nvSpPr>
        <p:spPr/>
        <p:txBody>
          <a:bodyPr/>
          <a:lstStyle>
            <a:lvl1pPr>
              <a:defRPr/>
            </a:lvl1pPr>
          </a:lstStyle>
          <a:p>
            <a:pPr>
              <a:defRPr/>
            </a:pPr>
            <a:endParaRPr lang="ja-JP" altLang="en-US"/>
          </a:p>
        </p:txBody>
      </p:sp>
      <p:sp>
        <p:nvSpPr>
          <p:cNvPr id="13" name="Slide Number Placeholder 5"/>
          <p:cNvSpPr>
            <a:spLocks noGrp="1"/>
          </p:cNvSpPr>
          <p:nvPr>
            <p:ph type="sldNum" sz="quarter" idx="20"/>
          </p:nvPr>
        </p:nvSpPr>
        <p:spPr/>
        <p:txBody>
          <a:bodyPr/>
          <a:lstStyle>
            <a:lvl1pPr>
              <a:defRPr/>
            </a:lvl1pPr>
          </a:lstStyle>
          <a:p>
            <a:pPr>
              <a:defRPr/>
            </a:pPr>
            <a:fld id="{B5B696E8-0532-4BE9-844E-D8CD4E5433BF}" type="slidenum">
              <a:rPr lang="ja-JP" altLang="en-US"/>
              <a:pPr>
                <a:defRPr/>
              </a:pPr>
              <a:t>&lt;#&gt;</a:t>
            </a:fld>
            <a:endParaRPr lang="ja-JP"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cxnSp>
        <p:nvCxnSpPr>
          <p:cNvPr id="12" name="Straight Connector 1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smtClean="0"/>
              <a:t>図を追加</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smtClean="0"/>
              <a:t>図を追加</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noProof="0" smtClean="0"/>
              <a:t>図を追加</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5" name="Date Placeholder 3"/>
          <p:cNvSpPr>
            <a:spLocks noGrp="1"/>
          </p:cNvSpPr>
          <p:nvPr>
            <p:ph type="dt" sz="half" idx="23"/>
          </p:nvPr>
        </p:nvSpPr>
        <p:spPr/>
        <p:txBody>
          <a:bodyPr/>
          <a:lstStyle>
            <a:lvl1pPr>
              <a:defRPr/>
            </a:lvl1pPr>
          </a:lstStyle>
          <a:p>
            <a:pPr>
              <a:defRPr/>
            </a:pPr>
            <a:fld id="{307B8922-EBF8-4CCE-8981-2B7810FD8B7A}" type="datetimeFigureOut">
              <a:rPr lang="ja-JP" altLang="en-US"/>
              <a:pPr>
                <a:defRPr/>
              </a:pPr>
              <a:t>2020/10/7</a:t>
            </a:fld>
            <a:endParaRPr lang="ja-JP" altLang="en-US"/>
          </a:p>
        </p:txBody>
      </p:sp>
      <p:sp>
        <p:nvSpPr>
          <p:cNvPr id="16" name="Footer Placeholder 4"/>
          <p:cNvSpPr>
            <a:spLocks noGrp="1"/>
          </p:cNvSpPr>
          <p:nvPr>
            <p:ph type="ftr" sz="quarter" idx="24"/>
          </p:nvPr>
        </p:nvSpPr>
        <p:spPr/>
        <p:txBody>
          <a:bodyPr/>
          <a:lstStyle>
            <a:lvl1pPr>
              <a:defRPr/>
            </a:lvl1pPr>
          </a:lstStyle>
          <a:p>
            <a:pPr>
              <a:defRPr/>
            </a:pPr>
            <a:endParaRPr lang="ja-JP" altLang="en-US"/>
          </a:p>
        </p:txBody>
      </p:sp>
      <p:sp>
        <p:nvSpPr>
          <p:cNvPr id="17" name="Slide Number Placeholder 5"/>
          <p:cNvSpPr>
            <a:spLocks noGrp="1"/>
          </p:cNvSpPr>
          <p:nvPr>
            <p:ph type="sldNum" sz="quarter" idx="25"/>
          </p:nvPr>
        </p:nvSpPr>
        <p:spPr/>
        <p:txBody>
          <a:bodyPr/>
          <a:lstStyle>
            <a:lvl1pPr>
              <a:defRPr/>
            </a:lvl1pPr>
          </a:lstStyle>
          <a:p>
            <a:pPr>
              <a:defRPr/>
            </a:pPr>
            <a:fld id="{4CE8BF0A-BCC5-40A4-B378-0DCAA3D2A21F}" type="slidenum">
              <a:rPr lang="ja-JP" altLang="en-US"/>
              <a:pPr>
                <a:defRPr/>
              </a:pPr>
              <a:t>&lt;#&gt;</a:t>
            </a:fld>
            <a:endParaRPr lang="ja-JP"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902F6F6F-9713-49F9-8E48-AAF804B6E32E}"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E171F9F4-BE23-41D4-B86A-EE33A7F29A53}" type="slidenum">
              <a:rPr lang="ja-JP" altLang="en-US"/>
              <a:pPr>
                <a:defRPr/>
              </a:pPr>
              <a:t>&lt;#&gt;</a:t>
            </a:fld>
            <a:endParaRPr lang="ja-JP"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B388A599-5344-4CA1-A155-C06C900833A2}" type="datetimeFigureOut">
              <a:rPr lang="ja-JP" altLang="en-US"/>
              <a:pPr>
                <a:defRPr/>
              </a:pPr>
              <a:t>2020/10/7</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D57ED6D7-91A0-47CF-8B8D-8A1600209EA1}" type="slidenum">
              <a:rPr lang="ja-JP" altLang="en-US"/>
              <a:pPr>
                <a:defRPr/>
              </a:pPr>
              <a:t>&lt;#&gt;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7"/>
          <p:cNvPicPr>
            <a:picLocks noChangeAspect="1"/>
          </p:cNvPicPr>
          <p:nvPr/>
        </p:nvPicPr>
        <p:blipFill>
          <a:blip r:embed="rId19"/>
          <a:srcRect l="3613"/>
          <a:stretch>
            <a:fillRect/>
          </a:stretch>
        </p:blipFill>
        <p:spPr bwMode="auto">
          <a:xfrm>
            <a:off x="0" y="2670175"/>
            <a:ext cx="4037013" cy="4187825"/>
          </a:xfrm>
          <a:prstGeom prst="rect">
            <a:avLst/>
          </a:prstGeom>
          <a:noFill/>
          <a:ln w="9525">
            <a:noFill/>
            <a:miter lim="800000"/>
            <a:headEnd/>
            <a:tailEnd/>
          </a:ln>
        </p:spPr>
      </p:pic>
      <p:pic>
        <p:nvPicPr>
          <p:cNvPr id="1027" name="Picture 6"/>
          <p:cNvPicPr>
            <a:picLocks noChangeAspect="1"/>
          </p:cNvPicPr>
          <p:nvPr/>
        </p:nvPicPr>
        <p:blipFill>
          <a:blip r:embed="rId20"/>
          <a:srcRect l="35640"/>
          <a:stretch>
            <a:fillRect/>
          </a:stretch>
        </p:blipFill>
        <p:spPr bwMode="auto">
          <a:xfrm>
            <a:off x="0" y="2892425"/>
            <a:ext cx="1522413" cy="2365375"/>
          </a:xfrm>
          <a:prstGeom prst="rect">
            <a:avLst/>
          </a:prstGeom>
          <a:noFill/>
          <a:ln w="9525">
            <a:noFill/>
            <a:miter lim="800000"/>
            <a:headEnd/>
            <a:tailEnd/>
          </a:ln>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p:cNvPicPr>
            <a:picLocks noChangeAspect="1"/>
          </p:cNvPicPr>
          <p:nvPr/>
        </p:nvPicPr>
        <p:blipFill>
          <a:blip r:embed="rId21"/>
          <a:srcRect t="28813"/>
          <a:stretch>
            <a:fillRect/>
          </a:stretch>
        </p:blipFill>
        <p:spPr bwMode="auto">
          <a:xfrm>
            <a:off x="7999413" y="0"/>
            <a:ext cx="1603375" cy="1141413"/>
          </a:xfrm>
          <a:prstGeom prst="rect">
            <a:avLst/>
          </a:prstGeom>
          <a:noFill/>
          <a:ln w="9525">
            <a:noFill/>
            <a:miter lim="800000"/>
            <a:headEnd/>
            <a:tailEnd/>
          </a:ln>
        </p:spPr>
      </p:pic>
      <p:pic>
        <p:nvPicPr>
          <p:cNvPr id="1032" name="Picture 9"/>
          <p:cNvPicPr>
            <a:picLocks noChangeAspect="1"/>
          </p:cNvPicPr>
          <p:nvPr/>
        </p:nvPicPr>
        <p:blipFill>
          <a:blip r:embed="rId22"/>
          <a:srcRect b="23320"/>
          <a:stretch>
            <a:fillRect/>
          </a:stretch>
        </p:blipFill>
        <p:spPr bwMode="auto">
          <a:xfrm>
            <a:off x="8605838" y="6096000"/>
            <a:ext cx="993775" cy="762000"/>
          </a:xfrm>
          <a:prstGeom prst="rect">
            <a:avLst/>
          </a:prstGeom>
          <a:noFill/>
          <a:ln w="9525">
            <a:noFill/>
            <a:miter lim="800000"/>
            <a:headEnd/>
            <a:tailEnd/>
          </a:ln>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p:cNvSpPr>
            <a:spLocks noGrp="1"/>
          </p:cNvSpPr>
          <p:nvPr>
            <p:ph type="title"/>
          </p:nvPr>
        </p:nvSpPr>
        <p:spPr bwMode="auto">
          <a:xfrm>
            <a:off x="646113" y="452438"/>
            <a:ext cx="9404350" cy="1400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マスター タイトルの書式設定</a:t>
            </a:r>
            <a:endParaRPr lang="en-US" smtClean="0"/>
          </a:p>
        </p:txBody>
      </p:sp>
      <p:sp>
        <p:nvSpPr>
          <p:cNvPr id="1035" name="Text Placeholder 2"/>
          <p:cNvSpPr>
            <a:spLocks noGrp="1"/>
          </p:cNvSpPr>
          <p:nvPr>
            <p:ph type="body" idx="1"/>
          </p:nvPr>
        </p:nvSpPr>
        <p:spPr bwMode="auto">
          <a:xfrm>
            <a:off x="1103313" y="2052638"/>
            <a:ext cx="8947150" cy="4195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smtClean="0"/>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fontAlgn="auto">
              <a:spcBef>
                <a:spcPts val="0"/>
              </a:spcBef>
              <a:spcAft>
                <a:spcPts val="0"/>
              </a:spcAft>
              <a:defRPr sz="1100" b="0" i="0">
                <a:solidFill>
                  <a:schemeClr val="tx1">
                    <a:tint val="75000"/>
                    <a:alpha val="60000"/>
                  </a:schemeClr>
                </a:solidFill>
                <a:latin typeface="+mn-lt"/>
                <a:ea typeface="+mn-ea"/>
              </a:defRPr>
            </a:lvl1pPr>
          </a:lstStyle>
          <a:p>
            <a:pPr>
              <a:defRPr/>
            </a:pPr>
            <a:fld id="{5ED805FA-8704-4712-B15C-8B787019C4A9}" type="datetimeFigureOut">
              <a:rPr lang="ja-JP" altLang="en-US"/>
              <a:pPr>
                <a:defRPr/>
              </a:pPr>
              <a:t>2020/10/7</a:t>
            </a:fld>
            <a:endParaRPr lang="ja-JP" altLang="en-US"/>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fontAlgn="auto">
              <a:spcBef>
                <a:spcPts val="0"/>
              </a:spcBef>
              <a:spcAft>
                <a:spcPts val="0"/>
              </a:spcAft>
              <a:defRPr sz="1100" b="0" i="0">
                <a:solidFill>
                  <a:schemeClr val="tx1">
                    <a:tint val="75000"/>
                    <a:alpha val="60000"/>
                  </a:schemeClr>
                </a:solidFill>
                <a:latin typeface="+mn-lt"/>
                <a:ea typeface="+mn-ea"/>
              </a:defRPr>
            </a:lvl1pPr>
          </a:lstStyle>
          <a:p>
            <a:pPr>
              <a:defRPr/>
            </a:pPr>
            <a:endParaRPr lang="ja-JP" altLang="en-US"/>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lIns="91440" tIns="45720" rIns="91440" bIns="45720" rtlCol="0" anchor="b"/>
          <a:lstStyle>
            <a:lvl1pPr algn="ctr" fontAlgn="auto">
              <a:spcBef>
                <a:spcPts val="0"/>
              </a:spcBef>
              <a:spcAft>
                <a:spcPts val="0"/>
              </a:spcAft>
              <a:defRPr sz="2800" b="0" i="0">
                <a:solidFill>
                  <a:schemeClr val="tx1">
                    <a:tint val="75000"/>
                  </a:schemeClr>
                </a:solidFill>
                <a:latin typeface="+mn-lt"/>
                <a:ea typeface="+mn-ea"/>
              </a:defRPr>
            </a:lvl1pPr>
          </a:lstStyle>
          <a:p>
            <a:pPr>
              <a:defRPr/>
            </a:pPr>
            <a:fld id="{A234EE64-382A-4D49-B5CB-64ABF847DBB3}" type="slidenum">
              <a:rPr lang="ja-JP" altLang="en-US"/>
              <a:pPr>
                <a:defRPr/>
              </a:pPr>
              <a:t>&lt;#&gt;</a:t>
            </a:fld>
            <a:endParaRPr lang="ja-JP" altLang="en-US"/>
          </a:p>
        </p:txBody>
      </p:sp>
    </p:spTree>
  </p:cSld>
  <p:clrMap bg1="dk1" tx1="lt1" bg2="dk2" tx2="lt2" accent1="accent1" accent2="accent2" accent3="accent3" accent4="accent4" accent5="accent5" accent6="accent6" hlink="hlink" folHlink="folHlink"/>
  <p:sldLayoutIdLst>
    <p:sldLayoutId id="2147483695" r:id="rId1"/>
    <p:sldLayoutId id="2147483694" r:id="rId2"/>
    <p:sldLayoutId id="2147483693" r:id="rId3"/>
    <p:sldLayoutId id="2147483692" r:id="rId4"/>
    <p:sldLayoutId id="2147483691" r:id="rId5"/>
    <p:sldLayoutId id="2147483690" r:id="rId6"/>
    <p:sldLayoutId id="2147483689" r:id="rId7"/>
    <p:sldLayoutId id="2147483688" r:id="rId8"/>
    <p:sldLayoutId id="2147483687" r:id="rId9"/>
    <p:sldLayoutId id="2147483686" r:id="rId10"/>
    <p:sldLayoutId id="2147483685" r:id="rId11"/>
    <p:sldLayoutId id="2147483696" r:id="rId12"/>
    <p:sldLayoutId id="2147483684" r:id="rId13"/>
    <p:sldLayoutId id="2147483697" r:id="rId14"/>
    <p:sldLayoutId id="2147483698" r:id="rId15"/>
    <p:sldLayoutId id="2147483683" r:id="rId16"/>
    <p:sldLayoutId id="2147483682" r:id="rId17"/>
  </p:sldLayoutIdLst>
  <p:txStyles>
    <p:titleStyle>
      <a:lvl1pPr algn="l" defTabSz="457200" rtl="0" eaLnBrk="0" fontAlgn="base" hangingPunct="0">
        <a:spcBef>
          <a:spcPct val="0"/>
        </a:spcBef>
        <a:spcAft>
          <a:spcPct val="0"/>
        </a:spcAft>
        <a:defRPr kumimoji="1" sz="4200" kern="1200">
          <a:solidFill>
            <a:schemeClr val="tx2"/>
          </a:solidFill>
          <a:latin typeface="+mj-lt"/>
          <a:ea typeface="+mj-ea"/>
          <a:cs typeface="+mj-cs"/>
        </a:defRPr>
      </a:lvl1pPr>
      <a:lvl2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2pPr>
      <a:lvl3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3pPr>
      <a:lvl4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4pPr>
      <a:lvl5pPr algn="l" defTabSz="457200" rtl="0" eaLnBrk="0" fontAlgn="base" hangingPunct="0">
        <a:spcBef>
          <a:spcPct val="0"/>
        </a:spcBef>
        <a:spcAft>
          <a:spcPct val="0"/>
        </a:spcAft>
        <a:defRPr kumimoji="1" sz="4200">
          <a:solidFill>
            <a:schemeClr val="tx2"/>
          </a:solidFill>
          <a:latin typeface="Century Gothic" pitchFamily="34" charset="0"/>
          <a:ea typeface="メイリオ" pitchFamily="50" charset="-128"/>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itchFamily="18" charset="2"/>
        <a:buChar char=""/>
        <a:defRPr kumimoji="1"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itchFamily="18" charset="2"/>
        <a:buChar char=""/>
        <a:defRPr kumimoji="1"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itchFamily="18" charset="2"/>
        <a:buChar char=""/>
        <a:defRPr kumimoji="1"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itchFamily="18" charset="2"/>
        <a:buChar char=""/>
        <a:defRPr kumimoji="1"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itchFamily="18" charset="2"/>
        <a:buChar char=""/>
        <a:defRPr kumimoji="1" sz="140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タイトル 1"/>
          <p:cNvSpPr>
            <a:spLocks noGrp="1"/>
          </p:cNvSpPr>
          <p:nvPr>
            <p:ph type="ctrTitle"/>
          </p:nvPr>
        </p:nvSpPr>
        <p:spPr>
          <a:xfrm>
            <a:off x="474663" y="862013"/>
            <a:ext cx="11533187" cy="2724150"/>
          </a:xfrm>
        </p:spPr>
        <p:txBody>
          <a:bodyPr/>
          <a:lstStyle/>
          <a:p>
            <a:pPr eaLnBrk="1" hangingPunct="1"/>
            <a:r>
              <a:rPr lang="ja-JP" altLang="en-US" sz="5400" smtClean="0"/>
              <a:t>医療法人　大生会　介護職員処遇改善加算に関するキャリアパス基準（平成</a:t>
            </a:r>
            <a:r>
              <a:rPr lang="en-US" altLang="ja-JP" sz="5400" smtClean="0"/>
              <a:t>31</a:t>
            </a:r>
            <a:r>
              <a:rPr lang="ja-JP" altLang="en-US" sz="5400" smtClean="0"/>
              <a:t>年</a:t>
            </a:r>
            <a:r>
              <a:rPr lang="en-US" altLang="ja-JP" sz="5400" smtClean="0"/>
              <a:t>4</a:t>
            </a:r>
            <a:r>
              <a:rPr lang="ja-JP" altLang="en-US" sz="5400" smtClean="0"/>
              <a:t>月</a:t>
            </a:r>
            <a:r>
              <a:rPr lang="en-US" altLang="ja-JP" sz="5400" smtClean="0"/>
              <a:t>1</a:t>
            </a:r>
            <a:r>
              <a:rPr lang="ja-JP" altLang="en-US" sz="5400" smtClean="0"/>
              <a:t>日現在）について</a:t>
            </a:r>
          </a:p>
        </p:txBody>
      </p:sp>
      <p:sp>
        <p:nvSpPr>
          <p:cNvPr id="3" name="サブタイトル 2"/>
          <p:cNvSpPr>
            <a:spLocks noGrp="1"/>
          </p:cNvSpPr>
          <p:nvPr>
            <p:ph type="subTitle" idx="1"/>
          </p:nvPr>
        </p:nvSpPr>
        <p:spPr>
          <a:xfrm>
            <a:off x="1155700" y="4776788"/>
            <a:ext cx="9739313" cy="1538287"/>
          </a:xfrm>
        </p:spPr>
        <p:txBody>
          <a:bodyPr>
            <a:noAutofit/>
          </a:bodyPr>
          <a:lstStyle/>
          <a:p>
            <a:pPr algn="just" eaLnBrk="1" hangingPunct="1"/>
            <a:r>
              <a:rPr lang="ja-JP" altLang="en-US" sz="4000" cap="none" smtClean="0">
                <a:solidFill>
                  <a:srgbClr val="8AD0D6"/>
                </a:solidFill>
              </a:rPr>
              <a:t>令和</a:t>
            </a:r>
            <a:r>
              <a:rPr lang="en-US" altLang="ja-JP" sz="4000" cap="none" smtClean="0">
                <a:solidFill>
                  <a:srgbClr val="8AD0D6"/>
                </a:solidFill>
              </a:rPr>
              <a:t>1</a:t>
            </a:r>
            <a:r>
              <a:rPr lang="ja-JP" altLang="en-US" sz="4000" cap="none" smtClean="0">
                <a:solidFill>
                  <a:srgbClr val="8AD0D6"/>
                </a:solidFill>
              </a:rPr>
              <a:t>年９月</a:t>
            </a:r>
            <a:r>
              <a:rPr lang="en-US" altLang="ja-JP" sz="4000" cap="none" smtClean="0">
                <a:solidFill>
                  <a:srgbClr val="8AD0D6"/>
                </a:solidFill>
              </a:rPr>
              <a:t>25</a:t>
            </a:r>
            <a:r>
              <a:rPr lang="ja-JP" altLang="en-US" sz="4000" cap="none" smtClean="0">
                <a:solidFill>
                  <a:srgbClr val="8AD0D6"/>
                </a:solidFill>
              </a:rPr>
              <a:t>日　</a:t>
            </a:r>
            <a:r>
              <a:rPr lang="en-US" altLang="ja-JP" sz="4000" cap="none" smtClean="0">
                <a:solidFill>
                  <a:srgbClr val="8AD0D6"/>
                </a:solidFill>
              </a:rPr>
              <a:t>13</a:t>
            </a:r>
            <a:r>
              <a:rPr lang="ja-JP" altLang="en-US" sz="4000" cap="none" smtClean="0">
                <a:solidFill>
                  <a:srgbClr val="8AD0D6"/>
                </a:solidFill>
              </a:rPr>
              <a:t>：</a:t>
            </a:r>
            <a:r>
              <a:rPr lang="en-US" altLang="ja-JP" sz="4000" cap="none" smtClean="0">
                <a:solidFill>
                  <a:srgbClr val="8AD0D6"/>
                </a:solidFill>
              </a:rPr>
              <a:t>30</a:t>
            </a:r>
            <a:r>
              <a:rPr lang="ja-JP" altLang="en-US" sz="4000" cap="none" smtClean="0">
                <a:solidFill>
                  <a:srgbClr val="8AD0D6"/>
                </a:solidFill>
              </a:rPr>
              <a:t>～</a:t>
            </a:r>
            <a:r>
              <a:rPr lang="en-US" altLang="ja-JP" sz="4000" cap="none" smtClean="0">
                <a:solidFill>
                  <a:srgbClr val="8AD0D6"/>
                </a:solidFill>
              </a:rPr>
              <a:t>13</a:t>
            </a:r>
            <a:r>
              <a:rPr lang="ja-JP" altLang="en-US" sz="4000" cap="none" smtClean="0">
                <a:solidFill>
                  <a:srgbClr val="8AD0D6"/>
                </a:solidFill>
              </a:rPr>
              <a:t>：</a:t>
            </a:r>
            <a:r>
              <a:rPr lang="en-US" altLang="ja-JP" sz="4000" cap="none" smtClean="0">
                <a:solidFill>
                  <a:srgbClr val="8AD0D6"/>
                </a:solidFill>
              </a:rPr>
              <a:t>40</a:t>
            </a:r>
            <a:r>
              <a:rPr lang="ja-JP" altLang="en-US" sz="4000" cap="none" smtClean="0">
                <a:solidFill>
                  <a:srgbClr val="8AD0D6"/>
                </a:solidFill>
              </a:rPr>
              <a:t>　</a:t>
            </a:r>
            <a:endParaRPr lang="en-US" altLang="ja-JP" sz="4000" cap="none" smtClean="0">
              <a:solidFill>
                <a:srgbClr val="8AD0D6"/>
              </a:solidFill>
            </a:endParaRPr>
          </a:p>
          <a:p>
            <a:pPr algn="just" eaLnBrk="1" hangingPunct="1"/>
            <a:r>
              <a:rPr lang="ja-JP" altLang="en-US" sz="4000" cap="none" smtClean="0">
                <a:solidFill>
                  <a:srgbClr val="8AD0D6"/>
                </a:solidFill>
              </a:rPr>
              <a:t>衛藤外科　会議室</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タイトル 1"/>
          <p:cNvSpPr>
            <a:spLocks noGrp="1"/>
          </p:cNvSpPr>
          <p:nvPr>
            <p:ph type="title"/>
          </p:nvPr>
        </p:nvSpPr>
        <p:spPr>
          <a:xfrm>
            <a:off x="974725" y="2720975"/>
            <a:ext cx="10550525" cy="1401763"/>
          </a:xfrm>
        </p:spPr>
        <p:txBody>
          <a:bodyPr/>
          <a:lstStyle/>
          <a:p>
            <a:pPr eaLnBrk="1" hangingPunct="1"/>
            <a:r>
              <a:rPr lang="ja-JP" altLang="en-US" sz="5400" smtClean="0"/>
              <a:t>職位・職能・職務内容について</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7" name="表 166"/>
          <p:cNvGraphicFramePr>
            <a:graphicFrameLocks noGrp="1"/>
          </p:cNvGraphicFramePr>
          <p:nvPr/>
        </p:nvGraphicFramePr>
        <p:xfrm>
          <a:off x="0" y="0"/>
          <a:ext cx="12192000" cy="6858000"/>
        </p:xfrm>
        <a:graphic>
          <a:graphicData uri="http://schemas.openxmlformats.org/drawingml/2006/table">
            <a:tbl>
              <a:tblPr/>
              <a:tblGrid>
                <a:gridCol w="2346325"/>
                <a:gridCol w="5302250"/>
                <a:gridCol w="4543425"/>
              </a:tblGrid>
              <a:tr h="20161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職位</a:t>
                      </a:r>
                      <a:endParaRPr kumimoji="0" lang="ja-JP" altLang="en-US" sz="900" b="1"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900" b="0" i="0" u="none" strike="noStrike" cap="none" normalizeH="0" baseline="0" smtClean="0">
                          <a:ln>
                            <a:noFill/>
                          </a:ln>
                          <a:solidFill>
                            <a:srgbClr val="000000"/>
                          </a:solidFill>
                          <a:effectLst/>
                          <a:latin typeface="Century Gothic" pitchFamily="34" charset="0"/>
                          <a:ea typeface="新細明體" pitchFamily="18" charset="-120"/>
                        </a:rPr>
                        <a:t>職　　能　　基　　準</a:t>
                      </a:r>
                      <a:endParaRPr kumimoji="0" lang="zh-TW"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900" b="0" i="0" u="none" strike="noStrike" cap="none" normalizeH="0" baseline="0" smtClean="0">
                          <a:ln>
                            <a:noFill/>
                          </a:ln>
                          <a:solidFill>
                            <a:srgbClr val="000000"/>
                          </a:solidFill>
                          <a:effectLst/>
                          <a:latin typeface="Century Gothic" pitchFamily="34" charset="0"/>
                          <a:ea typeface="新細明體" pitchFamily="18" charset="-120"/>
                        </a:rPr>
                        <a:t>職　　務　　内　　容</a:t>
                      </a:r>
                      <a:endParaRPr kumimoji="0" lang="zh-TW"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2842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主任</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経験年数１０年以上</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社会福祉士、介護福祉士、介護支援専門員</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①施設長の推薦により理事長が任命する。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②リーダーシップを発揮し、部門をまとめることができる。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③一般職員への見本となり指導教育ができる。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④介護保険及び福祉事業の法令、業務に精通していること。</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１　一般給料表（</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4</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号級～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主任手当　基本給の</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10</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②他部門との連携。</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③職員の健康管理及び相談援助。</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④利用者からの苦情受付。</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⑤非常災害時の指揮。</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⑥新人職員の育成及び指導。</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2842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副主任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経験年数８年以上</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社会福祉士、介護福祉士、介護支援専門員</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①施設長の推薦により理事長が任命する。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②リーダーシップを発揮し、部門をまとめることができる。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③一般職員への見本となり指導教育ができる。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④介護保険及び福祉事業の法令、業務に精通していること。</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号級～</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副主任手当　</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10,000</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円～</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15,000</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円　</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②他部門との連携。</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③職員の健康管理及び相談援助。</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④利用者からの苦情受付。</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⑤非常災害時の指揮。</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⑥新人職員の育成及び指導。</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⑦主任不在時の対応及び指揮。</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4732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介護職員　上級</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経験年数５年以上</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社会福祉士、介護福祉士</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①業務に関する経験をもとに、複雑な判断を要する業務を遂行できる。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②標準的な課題について、上司の指示によりグループをまとめ問題解決に</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あたる。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③上司の指示のもと、又は不在時は、下級者の指導を行うことができる。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基本給　</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3</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号給～</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②基本介護及び利用者の健康管理。</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③個別援助計画の作成及び記録のチェック、下級者への指導。</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④環境整備及び防火、防災業務。</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⑤新人職員及び後輩職員への指導、教育。</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2017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介護職員　中級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経験年数２年～４年</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社会福祉士、介護福祉士、初任者研修（ヘルパー２級）</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①実務に関する比較的高度な知識及び高度な経験をもとに、応用的判断</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を要する業務を遂行できる。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②問題解決法を身につけ、業務の改善や問題解決を実践できる。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③下級者に自己の経験を生かし指導できる。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基本給　</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2</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7</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号給～</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①介護保険事業及び福祉事業の法令に沿った運営のチェック。</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②基本介護及び利用者の健康管理。</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③個別援助計画の作成及び下級者への指導。</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④環境整備及び防火、防災業務。</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⑤中堅職員研修の受講。</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⑥後輩職員への指導、教育。</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1890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介護職員　初級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（任用の要件）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入職１年以内</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①法人の理念、基本方針を理解する。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②社会人、組織人、介護職員として自己の確立。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③通常の業務に精通し、日常の定型業務を独立して遂行できる。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④後輩職員への自己の経験を生かしアドバイスできる。</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一般給料表（</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　基本給　</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級</a:t>
                      </a: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8</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号級</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①基本介護の習得。</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②新任研修、接遇マナー研修の受講。</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③普通救命救急講習の受講。</a:t>
                      </a:r>
                      <a:b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b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④観察、記録の基礎の習得と実践。</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223838">
                <a:tc gridSpan="3">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ja-JP" sz="9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900" b="0" i="0" u="none" strike="noStrike" cap="none" normalizeH="0" baseline="0" smtClean="0">
                          <a:ln>
                            <a:noFill/>
                          </a:ln>
                          <a:solidFill>
                            <a:srgbClr val="000000"/>
                          </a:solidFill>
                          <a:effectLst/>
                          <a:latin typeface="Century Gothic" pitchFamily="34" charset="0"/>
                          <a:ea typeface="メイリオ" pitchFamily="50" charset="-128"/>
                        </a:rPr>
                        <a:t>職位及び職務内容に応じた賃金体系及び資格手当等は、各事業所の就業規則・給与規程に定めてありますので、ご確認ください。</a:t>
                      </a:r>
                      <a:endParaRPr kumimoji="0" lang="ja-JP" altLang="en-US" sz="900" b="0" i="0" u="none" strike="noStrike" cap="none" normalizeH="0" baseline="0" smtClean="0">
                        <a:ln>
                          <a:noFill/>
                        </a:ln>
                        <a:solidFill>
                          <a:srgbClr val="000000"/>
                        </a:solidFill>
                        <a:effectLst/>
                        <a:latin typeface="ＭＳ Ｐゴシック" charset="-128"/>
                        <a:ea typeface="ＭＳ Ｐゴシック" charset="-128"/>
                      </a:endParaRPr>
                    </a:p>
                  </a:txBody>
                  <a:tcPr marL="4234" marR="4234" marT="4234"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タイトル 1"/>
          <p:cNvSpPr>
            <a:spLocks noGrp="1"/>
          </p:cNvSpPr>
          <p:nvPr>
            <p:ph type="title"/>
          </p:nvPr>
        </p:nvSpPr>
        <p:spPr>
          <a:xfrm>
            <a:off x="974725" y="2720975"/>
            <a:ext cx="10550525" cy="1401763"/>
          </a:xfrm>
        </p:spPr>
        <p:txBody>
          <a:bodyPr/>
          <a:lstStyle/>
          <a:p>
            <a:pPr eaLnBrk="1" hangingPunct="1"/>
            <a:r>
              <a:rPr lang="ja-JP" altLang="en-US" sz="5400" smtClean="0"/>
              <a:t>　　資格取得支援について</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0" y="0"/>
          <a:ext cx="12192000" cy="6858000"/>
        </p:xfrm>
        <a:graphic>
          <a:graphicData uri="http://schemas.openxmlformats.org/drawingml/2006/table">
            <a:tbl>
              <a:tblPr/>
              <a:tblGrid>
                <a:gridCol w="2346325"/>
                <a:gridCol w="9845675"/>
              </a:tblGrid>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初任者研修</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Century Gothic" pitchFamily="34" charset="0"/>
                          <a:ea typeface="メイリオ" pitchFamily="50" charset="-128"/>
                        </a:rPr>
                        <a:t>医療・介護関係の資格のない職員に対して、杵築市社会福祉協議会の主催する初任者研修受講及び実習をサポートする。</a:t>
                      </a:r>
                      <a:endParaRPr kumimoji="0" lang="ja-JP" altLang="en-US" sz="12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介護福祉士</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Century Gothic" pitchFamily="34" charset="0"/>
                          <a:ea typeface="メイリオ" pitchFamily="50" charset="-128"/>
                        </a:rPr>
                        <a:t>毎年度７月～週に１度、介護福祉士受験対策講座及び実技試験を開催する。</a:t>
                      </a:r>
                      <a:endParaRPr kumimoji="0" lang="ja-JP" altLang="en-US" sz="12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社会福祉士</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Century Gothic" pitchFamily="34" charset="0"/>
                          <a:ea typeface="メイリオ" pitchFamily="50" charset="-128"/>
                        </a:rPr>
                        <a:t>社会福祉士取得のための通信教育受講及び実地研修期間をサポートする。</a:t>
                      </a:r>
                      <a:endParaRPr kumimoji="0" lang="ja-JP" altLang="en-US" sz="12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精神保健福祉士</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Century Gothic" pitchFamily="34" charset="0"/>
                          <a:ea typeface="メイリオ" pitchFamily="50" charset="-128"/>
                        </a:rPr>
                        <a:t>精神保健福祉士取得のための通信教育受講及び実地研修期間をサポートする。</a:t>
                      </a:r>
                      <a:endParaRPr kumimoji="0" lang="ja-JP" altLang="en-US" sz="12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371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Century Gothic" pitchFamily="34" charset="0"/>
                          <a:ea typeface="新細明體" pitchFamily="18" charset="-120"/>
                        </a:rPr>
                        <a:t>介護支援専門員</a:t>
                      </a:r>
                      <a:endParaRPr kumimoji="0" lang="zh-TW"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Century Gothic" pitchFamily="34" charset="0"/>
                          <a:ea typeface="メイリオ" pitchFamily="50" charset="-128"/>
                        </a:rPr>
                        <a:t>毎年度５月～週に１度、介護支援専門員受験対策講座を一部外部講師も招いて開催する。</a:t>
                      </a:r>
                      <a:endParaRPr kumimoji="0" lang="ja-JP" altLang="en-US" sz="12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タイトル 1"/>
          <p:cNvSpPr>
            <a:spLocks noGrp="1"/>
          </p:cNvSpPr>
          <p:nvPr>
            <p:ph type="title"/>
          </p:nvPr>
        </p:nvSpPr>
        <p:spPr>
          <a:xfrm>
            <a:off x="974725" y="2720975"/>
            <a:ext cx="10550525" cy="1401763"/>
          </a:xfrm>
        </p:spPr>
        <p:txBody>
          <a:bodyPr/>
          <a:lstStyle/>
          <a:p>
            <a:pPr eaLnBrk="1" hangingPunct="1"/>
            <a:r>
              <a:rPr lang="ja-JP" altLang="en-US" sz="5400" smtClean="0"/>
              <a:t>　　退職共済加入について</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0" y="0"/>
          <a:ext cx="12192000" cy="6858000"/>
        </p:xfrm>
        <a:graphic>
          <a:graphicData uri="http://schemas.openxmlformats.org/drawingml/2006/table">
            <a:tbl>
              <a:tblPr/>
              <a:tblGrid>
                <a:gridCol w="2346325"/>
                <a:gridCol w="9845675"/>
              </a:tblGrid>
              <a:tr h="2687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常勤職員</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smtClean="0">
                          <a:ln>
                            <a:noFill/>
                          </a:ln>
                          <a:solidFill>
                            <a:srgbClr val="000000"/>
                          </a:solidFill>
                          <a:effectLst/>
                          <a:latin typeface="Century Gothic" pitchFamily="34" charset="0"/>
                          <a:ea typeface="メイリオ" pitchFamily="50" charset="-128"/>
                        </a:rPr>
                        <a:t>中小企業退職金共済加入</a:t>
                      </a:r>
                      <a:endParaRPr kumimoji="0" lang="zh-TW" altLang="en-US" sz="1100" b="0" i="0" u="none" strike="noStrike" cap="none" normalizeH="0" baseline="0" smtClean="0">
                        <a:ln>
                          <a:noFill/>
                        </a:ln>
                        <a:solidFill>
                          <a:srgbClr val="000000"/>
                        </a:solidFill>
                        <a:effectLst/>
                        <a:latin typeface="ＭＳ Ｐゴシック" charset="-128"/>
                        <a:ea typeface="メイリオ" pitchFamily="50"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417036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臨時職員</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100" b="0" i="0" u="none" strike="noStrike" cap="none" normalizeH="0" baseline="0" smtClean="0">
                          <a:ln>
                            <a:noFill/>
                          </a:ln>
                          <a:solidFill>
                            <a:srgbClr val="000000"/>
                          </a:solidFill>
                          <a:effectLst/>
                          <a:latin typeface="Century Gothic" pitchFamily="34" charset="0"/>
                          <a:ea typeface="メイリオ" pitchFamily="50" charset="-128"/>
                        </a:rPr>
                        <a:t>中小企業退職金共済加入　　</a:t>
                      </a:r>
                      <a:r>
                        <a:rPr kumimoji="0" lang="en-US" altLang="ja-JP" sz="11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1100" b="0" i="0" u="none" strike="noStrike" cap="none" normalizeH="0" baseline="0" smtClean="0">
                          <a:ln>
                            <a:noFill/>
                          </a:ln>
                          <a:solidFill>
                            <a:srgbClr val="000000"/>
                          </a:solidFill>
                          <a:effectLst/>
                          <a:latin typeface="Century Gothic" pitchFamily="34" charset="0"/>
                          <a:ea typeface="メイリオ" pitchFamily="50" charset="-128"/>
                        </a:rPr>
                        <a:t>臨時職員とは、常勤職員の４分の３以上勤務し、社会保険に加入している職員をいう。（別名　保険付きパート）</a:t>
                      </a:r>
                      <a:endParaRPr kumimoji="0" lang="ja-JP" altLang="en-US" sz="1100" b="0" i="0" u="none" strike="noStrike" cap="none" normalizeH="0" baseline="0" smtClean="0">
                        <a:ln>
                          <a:noFill/>
                        </a:ln>
                        <a:solidFill>
                          <a:srgbClr val="000000"/>
                        </a:solidFill>
                        <a:effectLst/>
                        <a:latin typeface="ＭＳ Ｐゴシック" charset="-128"/>
                        <a:ea typeface="メイリオ" pitchFamily="50"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タイトル 1"/>
          <p:cNvSpPr>
            <a:spLocks noGrp="1"/>
          </p:cNvSpPr>
          <p:nvPr>
            <p:ph type="title"/>
          </p:nvPr>
        </p:nvSpPr>
        <p:spPr>
          <a:xfrm>
            <a:off x="974725" y="2720975"/>
            <a:ext cx="10550525" cy="1401763"/>
          </a:xfrm>
        </p:spPr>
        <p:txBody>
          <a:bodyPr/>
          <a:lstStyle/>
          <a:p>
            <a:pPr eaLnBrk="1" hangingPunct="1"/>
            <a:r>
              <a:rPr lang="ja-JP" altLang="en-US" sz="5400" smtClean="0"/>
              <a:t>パート職員から、臨時職員及び常勤職員への要件について</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0" y="0"/>
          <a:ext cx="12192000" cy="6858000"/>
        </p:xfrm>
        <a:graphic>
          <a:graphicData uri="http://schemas.openxmlformats.org/drawingml/2006/table">
            <a:tbl>
              <a:tblPr/>
              <a:tblGrid>
                <a:gridCol w="2346325"/>
                <a:gridCol w="9845675"/>
              </a:tblGrid>
              <a:tr h="3429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常勤職員</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常勤と同じ勤務体制（夜勤等もありえる）</a:t>
                      </a:r>
                      <a:endParaRPr kumimoji="0" lang="ja-JP" altLang="en-US" sz="14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3429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300" b="0" i="0" u="none" strike="noStrike" cap="none" normalizeH="0" baseline="0" smtClean="0">
                          <a:ln>
                            <a:noFill/>
                          </a:ln>
                          <a:solidFill>
                            <a:srgbClr val="000000"/>
                          </a:solidFill>
                          <a:effectLst/>
                          <a:latin typeface="Century Gothic" pitchFamily="34" charset="0"/>
                          <a:ea typeface="メイリオ" pitchFamily="50" charset="-128"/>
                        </a:rPr>
                        <a:t>臨時職員</a:t>
                      </a:r>
                      <a:endParaRPr kumimoji="0" lang="ja-JP" altLang="en-US" sz="1300" b="1"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常勤職員の４分の３以上勤務できる場合。</a:t>
                      </a:r>
                      <a:endParaRPr kumimoji="0" lang="ja-JP" altLang="en-US" sz="1400" b="0" i="0" u="none" strike="noStrike" cap="none" normalizeH="0" baseline="0" smtClean="0">
                        <a:ln>
                          <a:noFill/>
                        </a:ln>
                        <a:solidFill>
                          <a:srgbClr val="000000"/>
                        </a:solidFill>
                        <a:effectLst/>
                        <a:latin typeface="ＭＳ Ｐゴシック" charset="-128"/>
                        <a:ea typeface="ＭＳ Ｐゴシック" charset="-128"/>
                      </a:endParaRPr>
                    </a:p>
                  </a:txBody>
                  <a:tcPr marL="7225" marR="7225" marT="72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タイトル 1"/>
          <p:cNvSpPr>
            <a:spLocks noGrp="1"/>
          </p:cNvSpPr>
          <p:nvPr>
            <p:ph type="title"/>
          </p:nvPr>
        </p:nvSpPr>
        <p:spPr>
          <a:xfrm>
            <a:off x="974725" y="2720975"/>
            <a:ext cx="10550525" cy="1401763"/>
          </a:xfrm>
        </p:spPr>
        <p:txBody>
          <a:bodyPr/>
          <a:lstStyle/>
          <a:p>
            <a:pPr algn="ctr" eaLnBrk="1" hangingPunct="1"/>
            <a:r>
              <a:rPr lang="ja-JP" altLang="en-US" sz="5400" smtClean="0"/>
              <a:t>研修支援制度について</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コンテンツ プレースホルダー 2"/>
          <p:cNvSpPr>
            <a:spLocks noGrp="1"/>
          </p:cNvSpPr>
          <p:nvPr>
            <p:ph idx="1"/>
          </p:nvPr>
        </p:nvSpPr>
        <p:spPr>
          <a:xfrm>
            <a:off x="1103313" y="1198563"/>
            <a:ext cx="9618662" cy="5049837"/>
          </a:xfrm>
        </p:spPr>
        <p:txBody>
          <a:bodyPr/>
          <a:lstStyle/>
          <a:p>
            <a:pPr eaLnBrk="1" hangingPunct="1"/>
            <a:r>
              <a:rPr lang="ja-JP" altLang="en-US" sz="4400" smtClean="0"/>
              <a:t>個人の資格取得に関する支援は、</a:t>
            </a:r>
            <a:r>
              <a:rPr lang="en-US" altLang="ja-JP" sz="4400" smtClean="0"/>
              <a:t>2</a:t>
            </a:r>
            <a:r>
              <a:rPr lang="ja-JP" altLang="en-US" sz="4400" smtClean="0"/>
              <a:t>の資格取得支援のとおり。</a:t>
            </a:r>
            <a:endParaRPr lang="en-US" altLang="ja-JP" sz="4400" smtClean="0"/>
          </a:p>
          <a:p>
            <a:pPr eaLnBrk="1" hangingPunct="1"/>
            <a:endParaRPr lang="en-US" altLang="ja-JP" sz="4400" smtClean="0"/>
          </a:p>
          <a:p>
            <a:pPr eaLnBrk="1" hangingPunct="1"/>
            <a:r>
              <a:rPr lang="ja-JP" altLang="en-US" sz="4400" smtClean="0"/>
              <a:t>一般研修（新人職員、中堅職員研修、介護、医療関係の専門研修）については、研修に係る費用及び日当を支給する。</a:t>
            </a:r>
            <a:r>
              <a:rPr lang="en-US" altLang="ja-JP" sz="4400" smtClean="0"/>
              <a:t>※</a:t>
            </a:r>
            <a:r>
              <a:rPr lang="ja-JP" altLang="en-US" sz="4400" smtClean="0"/>
              <a:t>旅費規定に準ずる。</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タイトル 1"/>
          <p:cNvSpPr>
            <a:spLocks noGrp="1"/>
          </p:cNvSpPr>
          <p:nvPr>
            <p:ph type="title"/>
          </p:nvPr>
        </p:nvSpPr>
        <p:spPr>
          <a:xfrm>
            <a:off x="311150" y="2720975"/>
            <a:ext cx="11661775" cy="1401763"/>
          </a:xfrm>
        </p:spPr>
        <p:txBody>
          <a:bodyPr/>
          <a:lstStyle/>
          <a:p>
            <a:pPr algn="ctr" eaLnBrk="1" hangingPunct="1"/>
            <a:r>
              <a:rPr lang="ja-JP" altLang="en-US" sz="4400" smtClean="0"/>
              <a:t>職員健康診断制度（一般健康診断と別に）</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コンテンツ プレースホルダー 2"/>
          <p:cNvSpPr>
            <a:spLocks noGrp="1"/>
          </p:cNvSpPr>
          <p:nvPr>
            <p:ph idx="1"/>
          </p:nvPr>
        </p:nvSpPr>
        <p:spPr>
          <a:xfrm>
            <a:off x="1276350" y="2260600"/>
            <a:ext cx="9618663" cy="2095500"/>
          </a:xfrm>
        </p:spPr>
        <p:txBody>
          <a:bodyPr/>
          <a:lstStyle/>
          <a:p>
            <a:pPr eaLnBrk="1" hangingPunct="1"/>
            <a:r>
              <a:rPr lang="ja-JP" altLang="en-US" sz="4400" smtClean="0"/>
              <a:t>胃カメラ（内視鏡）の検査を受けられる。法人が全額援助。</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タイトル 1"/>
          <p:cNvSpPr>
            <a:spLocks noGrp="1"/>
          </p:cNvSpPr>
          <p:nvPr>
            <p:ph type="title"/>
          </p:nvPr>
        </p:nvSpPr>
        <p:spPr>
          <a:xfrm>
            <a:off x="311150" y="2720975"/>
            <a:ext cx="11661775" cy="1401763"/>
          </a:xfrm>
        </p:spPr>
        <p:txBody>
          <a:bodyPr/>
          <a:lstStyle/>
          <a:p>
            <a:pPr algn="ctr" eaLnBrk="1" hangingPunct="1"/>
            <a:r>
              <a:rPr lang="ja-JP" altLang="en-US" sz="4400" smtClean="0"/>
              <a:t>有給消化促進について</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コンテンツ プレースホルダー 2"/>
          <p:cNvSpPr>
            <a:spLocks noGrp="1"/>
          </p:cNvSpPr>
          <p:nvPr>
            <p:ph idx="1"/>
          </p:nvPr>
        </p:nvSpPr>
        <p:spPr>
          <a:xfrm>
            <a:off x="1276350" y="2260600"/>
            <a:ext cx="9618663" cy="2095500"/>
          </a:xfrm>
        </p:spPr>
        <p:txBody>
          <a:bodyPr/>
          <a:lstStyle/>
          <a:p>
            <a:pPr eaLnBrk="1" hangingPunct="1"/>
            <a:r>
              <a:rPr lang="ja-JP" altLang="en-US" sz="4400" smtClean="0"/>
              <a:t>年に１度、有給と週休を使った５連休を取得する制度である。</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タイトル 1"/>
          <p:cNvSpPr>
            <a:spLocks noGrp="1"/>
          </p:cNvSpPr>
          <p:nvPr>
            <p:ph type="title"/>
          </p:nvPr>
        </p:nvSpPr>
        <p:spPr>
          <a:xfrm>
            <a:off x="311150" y="2720975"/>
            <a:ext cx="11661775" cy="1401763"/>
          </a:xfrm>
        </p:spPr>
        <p:txBody>
          <a:bodyPr/>
          <a:lstStyle/>
          <a:p>
            <a:pPr algn="ctr" eaLnBrk="1" hangingPunct="1"/>
            <a:r>
              <a:rPr lang="ja-JP" altLang="en-US" smtClean="0"/>
              <a:t>介護職員の処遇改善に係る賃金改善の報告</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165" name="Group 181"/>
          <p:cNvGraphicFramePr>
            <a:graphicFrameLocks noGrp="1"/>
          </p:cNvGraphicFramePr>
          <p:nvPr/>
        </p:nvGraphicFramePr>
        <p:xfrm>
          <a:off x="0" y="0"/>
          <a:ext cx="12196763" cy="6786563"/>
        </p:xfrm>
        <a:graphic>
          <a:graphicData uri="http://schemas.openxmlformats.org/drawingml/2006/table">
            <a:tbl>
              <a:tblPr/>
              <a:tblGrid>
                <a:gridCol w="2863850"/>
                <a:gridCol w="2066925"/>
                <a:gridCol w="2309813"/>
                <a:gridCol w="2476500"/>
                <a:gridCol w="2439987"/>
                <a:gridCol w="38974"/>
              </a:tblGrid>
              <a:tr h="10826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rPr>
                        <a:t>　処遇改善期間</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H27</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H28</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3</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smtClean="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H28</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H29</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smtClean="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H29</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H30</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smtClean="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H30</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6</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R1</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年</a:t>
                      </a:r>
                      <a:r>
                        <a:rPr kumimoji="0" lang="pt-BR" altLang="ja-JP" sz="1400" b="0" i="0" u="none" strike="noStrike" cap="none" normalizeH="0" baseline="0" smtClean="0">
                          <a:ln>
                            <a:noFill/>
                          </a:ln>
                          <a:solidFill>
                            <a:schemeClr val="bg1"/>
                          </a:solidFill>
                          <a:effectLst/>
                          <a:latin typeface="Century Gothic" pitchFamily="34" charset="0"/>
                          <a:ea typeface="メイリオ" pitchFamily="50" charset="-128"/>
                        </a:rPr>
                        <a:t>5</a:t>
                      </a:r>
                      <a:r>
                        <a:rPr kumimoji="0" lang="ja-JP" altLang="pt-BR" sz="1400" b="0" i="0" u="none" strike="noStrike" cap="none" normalizeH="0" baseline="0" smtClean="0">
                          <a:ln>
                            <a:noFill/>
                          </a:ln>
                          <a:solidFill>
                            <a:schemeClr val="bg1"/>
                          </a:solidFill>
                          <a:effectLst/>
                          <a:latin typeface="Century Gothic" pitchFamily="34" charset="0"/>
                          <a:ea typeface="メイリオ" pitchFamily="50" charset="-128"/>
                        </a:rPr>
                        <a:t>月</a:t>
                      </a:r>
                      <a:endParaRPr kumimoji="0" lang="ja-JP" altLang="en-US" sz="1400" b="0" i="0" u="none" strike="noStrike" cap="none" normalizeH="0" baseline="0" smtClean="0">
                        <a:ln>
                          <a:noFill/>
                        </a:ln>
                        <a:solidFill>
                          <a:schemeClr val="bg1"/>
                        </a:solidFill>
                        <a:effectLst/>
                        <a:latin typeface="Century Gothic" pitchFamily="34" charset="0"/>
                        <a:ea typeface="メイリオ"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1430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rPr>
                        <a:t>賃金改善総額</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1,402,153</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3,365,955</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7,402,974</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7,535,178</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1430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rPr>
                        <a:t>介護職員１人あたりの</a:t>
                      </a:r>
                    </a:p>
                    <a:p>
                      <a:pPr marL="0" marR="0" lvl="0" indent="0" algn="ctr" defTabSz="914400" rtl="0" eaLnBrk="1" fontAlgn="ctr" latinLnBrk="0" hangingPunct="1">
                        <a:lnSpc>
                          <a:spcPct val="100000"/>
                        </a:lnSpc>
                        <a:spcBef>
                          <a:spcPct val="0"/>
                        </a:spcBef>
                        <a:spcAft>
                          <a:spcPct val="0"/>
                        </a:spcAft>
                        <a:buClrTx/>
                        <a:buSzTx/>
                        <a:buFontTx/>
                        <a:buNone/>
                        <a:tabLst/>
                      </a:pPr>
                      <a:r>
                        <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rPr>
                        <a:t>賃金改善月額</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18,209</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24,391</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45,140</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bg1"/>
                          </a:solidFill>
                          <a:effectLst/>
                          <a:latin typeface="Century Gothic" pitchFamily="34" charset="0"/>
                          <a:ea typeface="メイリオ" pitchFamily="50" charset="-128"/>
                        </a:rPr>
                        <a:t>37,865</a:t>
                      </a:r>
                      <a:r>
                        <a:rPr kumimoji="0" lang="ja-JP" altLang="en-US" sz="1800" b="0" i="0" u="none" strike="noStrike" cap="none" normalizeH="0" baseline="0" smtClean="0">
                          <a:ln>
                            <a:noFill/>
                          </a:ln>
                          <a:solidFill>
                            <a:schemeClr val="bg1"/>
                          </a:solidFill>
                          <a:effectLst/>
                          <a:latin typeface="Century Gothic" pitchFamily="34" charset="0"/>
                          <a:ea typeface="メイリオ" pitchFamily="50" charset="-128"/>
                        </a:rPr>
                        <a:t>円</a:t>
                      </a: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E7E7"/>
                    </a:solidFill>
                  </a:tcPr>
                </a:tc>
              </a:tr>
              <a:tr h="1143000">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chemeClr val="bg1"/>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r>
              <a:tr h="1131888">
                <a:tc gridSpan="6">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600" b="0" i="0" u="none" strike="noStrike" cap="none" normalizeH="0" baseline="0" smtClean="0">
                        <a:ln>
                          <a:noFill/>
                        </a:ln>
                        <a:solidFill>
                          <a:srgbClr val="000000"/>
                        </a:solidFill>
                        <a:effectLst/>
                        <a:latin typeface="AR P丸ゴシック体E" pitchFamily="50" charset="-128"/>
                        <a:ea typeface="AR P丸ゴシック体E" pitchFamily="50"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143000">
                <a:tc gridSpan="6">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800" b="0" i="0" u="none" strike="noStrike" cap="none" normalizeH="0" baseline="0" smtClean="0">
                          <a:ln>
                            <a:noFill/>
                          </a:ln>
                          <a:solidFill>
                            <a:schemeClr val="accent1"/>
                          </a:solidFill>
                          <a:effectLst/>
                          <a:latin typeface="Century Gothic" pitchFamily="34" charset="0"/>
                          <a:ea typeface="メイリオ" pitchFamily="50" charset="-128"/>
                        </a:rPr>
                        <a:t>※介護職員処遇改善交付金の申請を始めた平成２６年３月より、月額の賃金改善額は平成３０年度末で平均37,865円</a:t>
                      </a:r>
                      <a:r>
                        <a:rPr kumimoji="0" lang="ja-JP" altLang="en-US" sz="1800" b="0" i="0" u="none" strike="noStrike" cap="none" normalizeH="0" baseline="0" smtClean="0">
                          <a:ln>
                            <a:noFill/>
                          </a:ln>
                          <a:solidFill>
                            <a:schemeClr val="accent1"/>
                          </a:solidFill>
                          <a:effectLst/>
                          <a:latin typeface="Century Gothic" pitchFamily="34" charset="0"/>
                          <a:ea typeface="メイリオ" pitchFamily="50" charset="-128"/>
                        </a:rPr>
                        <a:t>アップしています。</a:t>
                      </a: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タイトル 1"/>
          <p:cNvSpPr>
            <a:spLocks noGrp="1"/>
          </p:cNvSpPr>
          <p:nvPr>
            <p:ph type="title" idx="4294967295"/>
          </p:nvPr>
        </p:nvSpPr>
        <p:spPr>
          <a:xfrm>
            <a:off x="311150" y="2720975"/>
            <a:ext cx="11661775" cy="1401763"/>
          </a:xfrm>
        </p:spPr>
        <p:txBody>
          <a:bodyPr/>
          <a:lstStyle/>
          <a:p>
            <a:pPr algn="ctr" eaLnBrk="1" hangingPunct="1"/>
            <a:r>
              <a:rPr lang="ja-JP" altLang="en-US" sz="4400" smtClean="0"/>
              <a:t>平成</a:t>
            </a:r>
            <a:r>
              <a:rPr lang="en-US" altLang="ja-JP" sz="4400" smtClean="0"/>
              <a:t>31</a:t>
            </a:r>
            <a:r>
              <a:rPr lang="ja-JP" altLang="en-US" sz="4400" smtClean="0"/>
              <a:t>年度の介護職員の処遇改善加算による賃金改善計画について</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02" name="Group 62"/>
          <p:cNvGraphicFramePr>
            <a:graphicFrameLocks noGrp="1"/>
          </p:cNvGraphicFramePr>
          <p:nvPr/>
        </p:nvGraphicFramePr>
        <p:xfrm>
          <a:off x="0" y="0"/>
          <a:ext cx="12192000" cy="6858000"/>
        </p:xfrm>
        <a:graphic>
          <a:graphicData uri="http://schemas.openxmlformats.org/drawingml/2006/table">
            <a:tbl>
              <a:tblPr/>
              <a:tblGrid>
                <a:gridCol w="4270375"/>
                <a:gridCol w="660400"/>
                <a:gridCol w="660400"/>
                <a:gridCol w="823913"/>
                <a:gridCol w="825500"/>
                <a:gridCol w="825500"/>
                <a:gridCol w="825500"/>
                <a:gridCol w="825500"/>
                <a:gridCol w="823912"/>
                <a:gridCol w="825500"/>
                <a:gridCol w="825500"/>
              </a:tblGrid>
              <a:tr h="1143000">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　　①基本給を勤務実績に応じて</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号級昇給を行う。</a:t>
                      </a:r>
                      <a:endParaRPr kumimoji="0" lang="ja-JP" altLang="en-US" sz="14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　　②</a:t>
                      </a:r>
                      <a:r>
                        <a:rPr kumimoji="1" lang="ja-JP" altLang="en-US" sz="1400" b="0" i="0" u="none" strike="noStrike" cap="none" normalizeH="0" baseline="0" smtClean="0">
                          <a:ln>
                            <a:noFill/>
                          </a:ln>
                          <a:solidFill>
                            <a:srgbClr val="000000"/>
                          </a:solidFill>
                          <a:effectLst/>
                          <a:latin typeface="Century Gothic" pitchFamily="34" charset="0"/>
                          <a:ea typeface="メイリオ" pitchFamily="50" charset="-128"/>
                        </a:rPr>
                        <a:t>責任者手当引上げは、基本給の１０％が基本のため昇給に応じて対応。</a:t>
                      </a:r>
                      <a:endParaRPr kumimoji="0" lang="ja-JP" altLang="en-US" sz="14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　　③賞与一時金は夏季・冬季賞与支給時に、基本賞与と別枠で</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0.6</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ヶ月～</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1</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ヶ月程度の支給を行う。</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介護報酬収入による変動するものとする。</a:t>
                      </a:r>
                      <a:endParaRPr kumimoji="0" lang="ja-JP" altLang="en-US" sz="14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　　④臨時職員の時間給昇給（資格なし</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740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830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円、初任者研修</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760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850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円、介護職員基礎研修</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850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900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円、介護福祉士</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850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900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a:t>
                      </a:r>
                      <a:r>
                        <a:rPr kumimoji="0" lang="en-US" altLang="ja-JP" sz="1400" b="0" i="0" u="none" strike="noStrike" cap="none" normalizeH="0" baseline="0" smtClean="0">
                          <a:ln>
                            <a:noFill/>
                          </a:ln>
                          <a:solidFill>
                            <a:srgbClr val="000000"/>
                          </a:solidFill>
                          <a:effectLst/>
                          <a:latin typeface="Century Gothic" pitchFamily="34" charset="0"/>
                          <a:ea typeface="メイリオ" pitchFamily="50" charset="-128"/>
                        </a:rPr>
                        <a:t>950</a:t>
                      </a:r>
                      <a:r>
                        <a:rPr kumimoji="0" lang="ja-JP" altLang="en-US" sz="1400" b="0" i="0" u="none" strike="noStrike" cap="none" normalizeH="0" baseline="0" smtClean="0">
                          <a:ln>
                            <a:noFill/>
                          </a:ln>
                          <a:solidFill>
                            <a:srgbClr val="000000"/>
                          </a:solidFill>
                          <a:effectLst/>
                          <a:latin typeface="Century Gothic" pitchFamily="34" charset="0"/>
                          <a:ea typeface="メイリオ" pitchFamily="50" charset="-128"/>
                        </a:rPr>
                        <a:t>円）</a:t>
                      </a:r>
                      <a:endParaRPr kumimoji="0" lang="ja-JP" altLang="en-US" sz="14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143000">
                <a:tc gridSpan="1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1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143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ja-JP" altLang="en-US" sz="1100" b="0" i="0" u="none" strike="noStrike" cap="none" normalizeH="0" baseline="0" smtClean="0">
                          <a:ln>
                            <a:noFill/>
                          </a:ln>
                          <a:solidFill>
                            <a:srgbClr val="000000"/>
                          </a:solidFill>
                          <a:effectLst/>
                          <a:latin typeface="Century Gothic" pitchFamily="34" charset="0"/>
                          <a:ea typeface="メイリオ" pitchFamily="50" charset="-128"/>
                        </a:rPr>
                        <a:t>　　</a:t>
                      </a:r>
                      <a:r>
                        <a:rPr kumimoji="0" lang="en-US" altLang="ja-JP" sz="1100" b="0" i="0" u="none" strike="noStrike" cap="none" normalizeH="0" baseline="0" smtClean="0">
                          <a:ln>
                            <a:noFill/>
                          </a:ln>
                          <a:solidFill>
                            <a:srgbClr val="000000"/>
                          </a:solidFill>
                          <a:effectLst/>
                          <a:latin typeface="Century Gothic" pitchFamily="34" charset="0"/>
                          <a:ea typeface="メイリオ" pitchFamily="50" charset="-128"/>
                        </a:rPr>
                        <a:t>※</a:t>
                      </a:r>
                      <a:r>
                        <a:rPr kumimoji="0" lang="ja-JP" altLang="en-US" sz="1100" b="0" i="0" u="none" strike="noStrike" cap="none" normalizeH="0" baseline="0" smtClean="0">
                          <a:ln>
                            <a:noFill/>
                          </a:ln>
                          <a:solidFill>
                            <a:srgbClr val="000000"/>
                          </a:solidFill>
                          <a:effectLst/>
                          <a:latin typeface="Century Gothic" pitchFamily="34" charset="0"/>
                          <a:ea typeface="メイリオ" pitchFamily="50" charset="-128"/>
                        </a:rPr>
                        <a:t>上記は全て平成</a:t>
                      </a:r>
                      <a:r>
                        <a:rPr kumimoji="0" lang="en-US" altLang="ja-JP" sz="1100" b="0" i="0" u="none" strike="noStrike" cap="none" normalizeH="0" baseline="0" smtClean="0">
                          <a:ln>
                            <a:noFill/>
                          </a:ln>
                          <a:solidFill>
                            <a:srgbClr val="000000"/>
                          </a:solidFill>
                          <a:effectLst/>
                          <a:latin typeface="Century Gothic" pitchFamily="34" charset="0"/>
                          <a:ea typeface="メイリオ" pitchFamily="50" charset="-128"/>
                        </a:rPr>
                        <a:t>26</a:t>
                      </a:r>
                      <a:r>
                        <a:rPr kumimoji="0" lang="ja-JP" altLang="en-US" sz="1100" b="0" i="0" u="none" strike="noStrike" cap="none" normalizeH="0" baseline="0" smtClean="0">
                          <a:ln>
                            <a:noFill/>
                          </a:ln>
                          <a:solidFill>
                            <a:srgbClr val="000000"/>
                          </a:solidFill>
                          <a:effectLst/>
                          <a:latin typeface="Century Gothic" pitchFamily="34" charset="0"/>
                          <a:ea typeface="メイリオ" pitchFamily="50" charset="-128"/>
                        </a:rPr>
                        <a:t>年</a:t>
                      </a:r>
                      <a:r>
                        <a:rPr kumimoji="0" lang="en-US" altLang="ja-JP" sz="1100" b="0" i="0" u="none" strike="noStrike" cap="none" normalizeH="0" baseline="0" smtClean="0">
                          <a:ln>
                            <a:noFill/>
                          </a:ln>
                          <a:solidFill>
                            <a:srgbClr val="000000"/>
                          </a:solidFill>
                          <a:effectLst/>
                          <a:latin typeface="Century Gothic" pitchFamily="34" charset="0"/>
                          <a:ea typeface="メイリオ" pitchFamily="50" charset="-128"/>
                        </a:rPr>
                        <a:t>3</a:t>
                      </a:r>
                      <a:r>
                        <a:rPr kumimoji="0" lang="ja-JP" altLang="en-US" sz="1100" b="0" i="0" u="none" strike="noStrike" cap="none" normalizeH="0" baseline="0" smtClean="0">
                          <a:ln>
                            <a:noFill/>
                          </a:ln>
                          <a:solidFill>
                            <a:srgbClr val="000000"/>
                          </a:solidFill>
                          <a:effectLst/>
                          <a:latin typeface="Century Gothic" pitchFamily="34" charset="0"/>
                          <a:ea typeface="メイリオ" pitchFamily="50" charset="-128"/>
                        </a:rPr>
                        <a:t>月末日時点との比較です。</a:t>
                      </a:r>
                      <a:endParaRPr kumimoji="0" lang="ja-JP" altLang="en-US" sz="11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00"/>
                        </a:solidFill>
                        <a:effectLst/>
                        <a:latin typeface="ＭＳ Ｐゴシック" charset="-128"/>
                        <a:ea typeface="ＭＳ Ｐゴシック" charset="-128"/>
                      </a:endParaRPr>
                    </a:p>
                  </a:txBody>
                  <a:tcPr marL="6787" marR="6787" marT="67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7"/>
                    </a:solidFill>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a:themeElements>
    <a:clrScheme name="イオン">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イオン">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406</TotalTime>
  <Words>2054</Words>
  <Application>Microsoft Office PowerPoint</Application>
  <PresentationFormat>ユーザー設定</PresentationFormat>
  <Paragraphs>76</Paragraphs>
  <Slides>19</Slides>
  <Notes>0</Notes>
  <HiddenSlides>0</HiddenSlides>
  <MMClips>0</MMClips>
  <ScaleCrop>false</ScaleCrop>
  <HeadingPairs>
    <vt:vector size="6" baseType="variant">
      <vt:variant>
        <vt:lpstr>使用されているフォント</vt:lpstr>
      </vt:variant>
      <vt:variant>
        <vt:i4>8</vt:i4>
      </vt:variant>
      <vt:variant>
        <vt:lpstr>デザイン テンプレート</vt:lpstr>
      </vt:variant>
      <vt:variant>
        <vt:i4>4</vt:i4>
      </vt:variant>
      <vt:variant>
        <vt:lpstr>スライド タイトル</vt:lpstr>
      </vt:variant>
      <vt:variant>
        <vt:i4>19</vt:i4>
      </vt:variant>
    </vt:vector>
  </HeadingPairs>
  <TitlesOfParts>
    <vt:vector size="31" baseType="lpstr">
      <vt:lpstr>Arial</vt:lpstr>
      <vt:lpstr>ＭＳ Ｐゴシック</vt:lpstr>
      <vt:lpstr>Century Gothic</vt:lpstr>
      <vt:lpstr>メイリオ</vt:lpstr>
      <vt:lpstr>Wingdings 3</vt:lpstr>
      <vt:lpstr>Calibri</vt:lpstr>
      <vt:lpstr>新細明體</vt:lpstr>
      <vt:lpstr>AR P丸ゴシック体E</vt:lpstr>
      <vt:lpstr>イオン</vt:lpstr>
      <vt:lpstr>イオン</vt:lpstr>
      <vt:lpstr>イオン</vt:lpstr>
      <vt:lpstr>イオン</vt:lpstr>
      <vt:lpstr>医療法人　大生会　介護職員処遇改善加算に関するキャリアパス基準（平成31年4月1日現在）について</vt:lpstr>
      <vt:lpstr>職位・職能・職務内容について</vt:lpstr>
      <vt:lpstr>スライド 3</vt:lpstr>
      <vt:lpstr>　　資格取得支援について</vt:lpstr>
      <vt:lpstr>スライド 5</vt:lpstr>
      <vt:lpstr>　　退職共済加入について</vt:lpstr>
      <vt:lpstr>スライド 7</vt:lpstr>
      <vt:lpstr>パート職員から、臨時職員及び常勤職員への要件について</vt:lpstr>
      <vt:lpstr>スライド 9</vt:lpstr>
      <vt:lpstr>研修支援制度について</vt:lpstr>
      <vt:lpstr>スライド 11</vt:lpstr>
      <vt:lpstr>職員健康診断制度（一般健康診断と別に）</vt:lpstr>
      <vt:lpstr>スライド 13</vt:lpstr>
      <vt:lpstr>有給消化促進について</vt:lpstr>
      <vt:lpstr>スライド 15</vt:lpstr>
      <vt:lpstr>介護職員の処遇改善に係る賃金改善の報告</vt:lpstr>
      <vt:lpstr>スライド 17</vt:lpstr>
      <vt:lpstr>平成31年度の介護職員の処遇改善加算による賃金改善計画について</vt:lpstr>
      <vt:lpstr>スライド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soudaninn</dc:creator>
  <cp:lastModifiedBy>SF-User01</cp:lastModifiedBy>
  <cp:revision>21</cp:revision>
  <cp:lastPrinted>2020-02-02T09:16:35Z</cp:lastPrinted>
  <dcterms:created xsi:type="dcterms:W3CDTF">2017-04-05T23:37:03Z</dcterms:created>
  <dcterms:modified xsi:type="dcterms:W3CDTF">2020-10-07T03:45:46Z</dcterms:modified>
</cp:coreProperties>
</file>